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Oswald Light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hLiiVidqxtPOiVlKflTt/WqHaP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regular.fntdata"/><Relationship Id="rId25" Type="http://schemas.openxmlformats.org/officeDocument/2006/relationships/slide" Target="slides/slide21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swaldLight-bold.fntdata"/><Relationship Id="rId30" Type="http://schemas.openxmlformats.org/officeDocument/2006/relationships/font" Target="fonts/OswaldLight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8" y="0"/>
            <a:ext cx="121870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4"/>
          <p:cNvSpPr txBox="1"/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6810"/>
              </a:buClr>
              <a:buSzPts val="1400"/>
              <a:buFont typeface="Roboto"/>
              <a:buNone/>
              <a:defRPr b="1" i="0" sz="3333" u="none" cap="none" strike="noStrike">
                <a:solidFill>
                  <a:srgbClr val="24681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rgbClr val="DE1E1E"/>
              </a:buClr>
              <a:buSzPts val="1400"/>
              <a:buFont typeface="Arial"/>
              <a:buNone/>
              <a:defRPr b="0" i="0" sz="5067" u="none" cap="none" strike="noStrike">
                <a:solidFill>
                  <a:srgbClr val="DE1E1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rgbClr val="DE1E1E"/>
              </a:buClr>
              <a:buSzPts val="1400"/>
              <a:buFont typeface="Arial"/>
              <a:buNone/>
              <a:defRPr b="0" i="0" sz="5067" u="none" cap="none" strike="noStrike">
                <a:solidFill>
                  <a:srgbClr val="DE1E1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rgbClr val="DE1E1E"/>
              </a:buClr>
              <a:buSzPts val="1400"/>
              <a:buFont typeface="Arial"/>
              <a:buNone/>
              <a:defRPr b="0" i="0" sz="5067" u="none" cap="none" strike="noStrike">
                <a:solidFill>
                  <a:srgbClr val="DE1E1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rgbClr val="DE1E1E"/>
              </a:buClr>
              <a:buSzPts val="1400"/>
              <a:buFont typeface="Arial"/>
              <a:buNone/>
              <a:defRPr b="0" i="0" sz="5067" u="none" cap="none" strike="noStrike">
                <a:solidFill>
                  <a:srgbClr val="DE1E1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rgbClr val="DE1E1E"/>
              </a:buClr>
              <a:buSzPts val="1400"/>
              <a:buFont typeface="Arial"/>
              <a:buNone/>
              <a:defRPr b="0" i="0" sz="5067" u="none" cap="none" strike="noStrike">
                <a:solidFill>
                  <a:srgbClr val="DE1E1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rgbClr val="DE1E1E"/>
              </a:buClr>
              <a:buSzPts val="1400"/>
              <a:buFont typeface="Arial"/>
              <a:buNone/>
              <a:defRPr b="0" i="0" sz="5067" u="none" cap="none" strike="noStrike">
                <a:solidFill>
                  <a:srgbClr val="DE1E1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rgbClr val="DE1E1E"/>
              </a:buClr>
              <a:buSzPts val="1400"/>
              <a:buFont typeface="Arial"/>
              <a:buNone/>
              <a:defRPr b="0" i="0" sz="5067" u="none" cap="none" strike="noStrike">
                <a:solidFill>
                  <a:srgbClr val="DE1E1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rgbClr val="DE1E1E"/>
              </a:buClr>
              <a:buSzPts val="1400"/>
              <a:buFont typeface="Arial"/>
              <a:buNone/>
              <a:defRPr b="0" i="0" sz="5067" u="none" cap="none" strike="noStrike">
                <a:solidFill>
                  <a:srgbClr val="DE1E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4"/>
          <p:cNvSpPr txBox="1"/>
          <p:nvPr>
            <p:ph idx="1" type="body"/>
          </p:nvPr>
        </p:nvSpPr>
        <p:spPr>
          <a:xfrm>
            <a:off x="838201" y="2097617"/>
            <a:ext cx="10621433" cy="4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3515"/>
              </a:spcBef>
              <a:spcAft>
                <a:spcPts val="0"/>
              </a:spcAft>
              <a:buClr>
                <a:srgbClr val="53585F"/>
              </a:buClr>
              <a:buSzPts val="1100"/>
              <a:buFont typeface="Oswald Light"/>
              <a:buNone/>
              <a:defRPr b="0" i="0" sz="2933">
                <a:solidFill>
                  <a:srgbClr val="53585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-307975" lvl="1" marL="914400" marR="0" algn="l">
              <a:lnSpc>
                <a:spcPct val="90000"/>
              </a:lnSpc>
              <a:spcBef>
                <a:spcPts val="3515"/>
              </a:spcBef>
              <a:spcAft>
                <a:spcPts val="0"/>
              </a:spcAft>
              <a:buClr>
                <a:srgbClr val="53585F"/>
              </a:buClr>
              <a:buSzPts val="1250"/>
              <a:buFont typeface="Arial"/>
              <a:buChar char="•"/>
              <a:defRPr b="0" i="0" sz="3333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7975" lvl="2" marL="1371600" marR="0" algn="l">
              <a:lnSpc>
                <a:spcPct val="90000"/>
              </a:lnSpc>
              <a:spcBef>
                <a:spcPts val="3515"/>
              </a:spcBef>
              <a:spcAft>
                <a:spcPts val="0"/>
              </a:spcAft>
              <a:buClr>
                <a:srgbClr val="53585F"/>
              </a:buClr>
              <a:buSzPts val="1250"/>
              <a:buFont typeface="Arial"/>
              <a:buChar char="•"/>
              <a:defRPr b="0" i="0" sz="3333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7975" lvl="3" marL="1828800" marR="0" algn="l">
              <a:lnSpc>
                <a:spcPct val="90000"/>
              </a:lnSpc>
              <a:spcBef>
                <a:spcPts val="3515"/>
              </a:spcBef>
              <a:spcAft>
                <a:spcPts val="0"/>
              </a:spcAft>
              <a:buClr>
                <a:srgbClr val="53585F"/>
              </a:buClr>
              <a:buSzPts val="1250"/>
              <a:buFont typeface="Arial"/>
              <a:buChar char="•"/>
              <a:defRPr b="0" i="0" sz="3333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7975" lvl="4" marL="2286000" marR="0" algn="l">
              <a:lnSpc>
                <a:spcPct val="90000"/>
              </a:lnSpc>
              <a:spcBef>
                <a:spcPts val="3515"/>
              </a:spcBef>
              <a:spcAft>
                <a:spcPts val="0"/>
              </a:spcAft>
              <a:buClr>
                <a:srgbClr val="53585F"/>
              </a:buClr>
              <a:buSzPts val="1250"/>
              <a:buFont typeface="Arial"/>
              <a:buChar char="•"/>
              <a:defRPr b="0" i="0" sz="3333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7975" lvl="5" marL="2743200" marR="0" algn="l">
              <a:lnSpc>
                <a:spcPct val="90000"/>
              </a:lnSpc>
              <a:spcBef>
                <a:spcPts val="3515"/>
              </a:spcBef>
              <a:spcAft>
                <a:spcPts val="0"/>
              </a:spcAft>
              <a:buClr>
                <a:srgbClr val="53585F"/>
              </a:buClr>
              <a:buSzPts val="1250"/>
              <a:buFont typeface="Arial"/>
              <a:buChar char="•"/>
              <a:defRPr b="0" i="0" sz="3333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7975" lvl="6" marL="3200400" marR="0" algn="l">
              <a:lnSpc>
                <a:spcPct val="90000"/>
              </a:lnSpc>
              <a:spcBef>
                <a:spcPts val="3515"/>
              </a:spcBef>
              <a:spcAft>
                <a:spcPts val="0"/>
              </a:spcAft>
              <a:buClr>
                <a:srgbClr val="53585F"/>
              </a:buClr>
              <a:buSzPts val="1250"/>
              <a:buFont typeface="Arial"/>
              <a:buChar char="•"/>
              <a:defRPr b="0" i="0" sz="3333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7975" lvl="7" marL="3657600" marR="0" algn="l">
              <a:lnSpc>
                <a:spcPct val="90000"/>
              </a:lnSpc>
              <a:spcBef>
                <a:spcPts val="3515"/>
              </a:spcBef>
              <a:spcAft>
                <a:spcPts val="0"/>
              </a:spcAft>
              <a:buClr>
                <a:srgbClr val="53585F"/>
              </a:buClr>
              <a:buSzPts val="1250"/>
              <a:buFont typeface="Arial"/>
              <a:buChar char="•"/>
              <a:defRPr b="0" i="0" sz="3333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7975" lvl="8" marL="4114800" marR="0" algn="l">
              <a:lnSpc>
                <a:spcPct val="90000"/>
              </a:lnSpc>
              <a:spcBef>
                <a:spcPts val="3515"/>
              </a:spcBef>
              <a:spcAft>
                <a:spcPts val="0"/>
              </a:spcAft>
              <a:buClr>
                <a:srgbClr val="53585F"/>
              </a:buClr>
              <a:buSzPts val="1250"/>
              <a:buFont typeface="Arial"/>
              <a:buChar char="•"/>
              <a:defRPr b="0" i="0" sz="3333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.xml"/><Relationship Id="rId10" Type="http://schemas.openxmlformats.org/officeDocument/2006/relationships/slide" Target="/ppt/slides/slide2.xml"/><Relationship Id="rId13" Type="http://schemas.openxmlformats.org/officeDocument/2006/relationships/image" Target="../media/image20.png"/><Relationship Id="rId12" Type="http://schemas.openxmlformats.org/officeDocument/2006/relationships/slide" Target="/ppt/slides/slide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slide" Target="/ppt/slides/slide2.xml"/><Relationship Id="rId1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slide" Target="/ppt/slides/slide11.xml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slide" Target="/ppt/slides/slide11.xml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9.png"/><Relationship Id="rId13" Type="http://schemas.openxmlformats.org/officeDocument/2006/relationships/slide" Target="/ppt/slides/slide13.xml"/><Relationship Id="rId12" Type="http://schemas.openxmlformats.org/officeDocument/2006/relationships/slide" Target="/ppt/slides/slide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5" Type="http://schemas.openxmlformats.org/officeDocument/2006/relationships/image" Target="../media/image17.png"/><Relationship Id="rId14" Type="http://schemas.openxmlformats.org/officeDocument/2006/relationships/image" Target="../media/image6.png"/><Relationship Id="rId5" Type="http://schemas.openxmlformats.org/officeDocument/2006/relationships/slide" Target="/ppt/slides/slide12.xml"/><Relationship Id="rId6" Type="http://schemas.openxmlformats.org/officeDocument/2006/relationships/image" Target="../media/image4.png"/><Relationship Id="rId7" Type="http://schemas.openxmlformats.org/officeDocument/2006/relationships/slide" Target="/ppt/slides/slide13.xml"/><Relationship Id="rId8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image" Target="../media/image15.png"/><Relationship Id="rId13" Type="http://schemas.openxmlformats.org/officeDocument/2006/relationships/image" Target="../media/image17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5" Type="http://schemas.openxmlformats.org/officeDocument/2006/relationships/slide" Target="/ppt/slides/slide10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slide" Target="/ppt/slides/slide17.xml"/><Relationship Id="rId9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9.png"/><Relationship Id="rId13" Type="http://schemas.openxmlformats.org/officeDocument/2006/relationships/slide" Target="/ppt/slides/slide19.xml"/><Relationship Id="rId12" Type="http://schemas.openxmlformats.org/officeDocument/2006/relationships/slide" Target="/ppt/slides/slide1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5" Type="http://schemas.openxmlformats.org/officeDocument/2006/relationships/image" Target="../media/image17.png"/><Relationship Id="rId14" Type="http://schemas.openxmlformats.org/officeDocument/2006/relationships/image" Target="../media/image6.png"/><Relationship Id="rId5" Type="http://schemas.openxmlformats.org/officeDocument/2006/relationships/slide" Target="/ppt/slides/slide18.xml"/><Relationship Id="rId6" Type="http://schemas.openxmlformats.org/officeDocument/2006/relationships/image" Target="../media/image4.png"/><Relationship Id="rId7" Type="http://schemas.openxmlformats.org/officeDocument/2006/relationships/slide" Target="/ppt/slides/slide19.xml"/><Relationship Id="rId8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slide" Target="/ppt/slides/slide3.xml"/><Relationship Id="rId13" Type="http://schemas.openxmlformats.org/officeDocument/2006/relationships/image" Target="../media/image9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slide" Target="/ppt/slides/slide3.xml"/><Relationship Id="rId15" Type="http://schemas.openxmlformats.org/officeDocument/2006/relationships/image" Target="../media/image17.png"/><Relationship Id="rId14" Type="http://schemas.openxmlformats.org/officeDocument/2006/relationships/image" Target="../media/image15.png"/><Relationship Id="rId16" Type="http://schemas.openxmlformats.org/officeDocument/2006/relationships/image" Target="../media/image28.png"/><Relationship Id="rId5" Type="http://schemas.openxmlformats.org/officeDocument/2006/relationships/image" Target="../media/image6.png"/><Relationship Id="rId6" Type="http://schemas.openxmlformats.org/officeDocument/2006/relationships/slide" Target="/ppt/slides/slide4.xml"/><Relationship Id="rId7" Type="http://schemas.openxmlformats.org/officeDocument/2006/relationships/image" Target="../media/image4.png"/><Relationship Id="rId8" Type="http://schemas.openxmlformats.org/officeDocument/2006/relationships/slide" Target="/ppt/slides/slide4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5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9.png"/><Relationship Id="rId5" Type="http://schemas.openxmlformats.org/officeDocument/2006/relationships/slide" Target="/ppt/slides/slide2.xml"/><Relationship Id="rId6" Type="http://schemas.openxmlformats.org/officeDocument/2006/relationships/image" Target="../media/image23.png"/><Relationship Id="rId7" Type="http://schemas.openxmlformats.org/officeDocument/2006/relationships/slide" Target="/ppt/slides/slide2.xml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Relationship Id="rId5" Type="http://schemas.openxmlformats.org/officeDocument/2006/relationships/slide" Target="/ppt/slides/slide5.xml"/><Relationship Id="rId6" Type="http://schemas.openxmlformats.org/officeDocument/2006/relationships/image" Target="../media/image4.png"/><Relationship Id="rId7" Type="http://schemas.openxmlformats.org/officeDocument/2006/relationships/slide" Target="/ppt/slides/slide5.xml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7.xml"/><Relationship Id="rId10" Type="http://schemas.openxmlformats.org/officeDocument/2006/relationships/image" Target="../media/image4.png"/><Relationship Id="rId13" Type="http://schemas.openxmlformats.org/officeDocument/2006/relationships/slide" Target="/ppt/slides/slide6.xml"/><Relationship Id="rId12" Type="http://schemas.openxmlformats.org/officeDocument/2006/relationships/slide" Target="/ppt/slides/slide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slide" Target="/ppt/slides/slide7.xml"/><Relationship Id="rId15" Type="http://schemas.openxmlformats.org/officeDocument/2006/relationships/image" Target="../media/image17.png"/><Relationship Id="rId14" Type="http://schemas.openxmlformats.org/officeDocument/2006/relationships/image" Target="../media/image6.png"/><Relationship Id="rId16" Type="http://schemas.openxmlformats.org/officeDocument/2006/relationships/image" Target="../media/image26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9.png"/><Relationship Id="rId1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Relationship Id="rId5" Type="http://schemas.openxmlformats.org/officeDocument/2006/relationships/slide" Target="/ppt/slides/slide5.xml"/><Relationship Id="rId6" Type="http://schemas.openxmlformats.org/officeDocument/2006/relationships/image" Target="../media/image23.png"/><Relationship Id="rId7" Type="http://schemas.openxmlformats.org/officeDocument/2006/relationships/slide" Target="/ppt/slides/slide5.xml"/><Relationship Id="rId8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slide" Target="/ppt/slides/slide8.xml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slide" Target="/ppt/slides/slide8.xml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9.png"/><Relationship Id="rId13" Type="http://schemas.openxmlformats.org/officeDocument/2006/relationships/slide" Target="/ppt/slides/slide9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5" Type="http://schemas.openxmlformats.org/officeDocument/2006/relationships/image" Target="../media/image17.png"/><Relationship Id="rId14" Type="http://schemas.openxmlformats.org/officeDocument/2006/relationships/image" Target="../media/image6.png"/><Relationship Id="rId16" Type="http://schemas.openxmlformats.org/officeDocument/2006/relationships/image" Target="../media/image32.jpg"/><Relationship Id="rId5" Type="http://schemas.openxmlformats.org/officeDocument/2006/relationships/slide" Target="/ppt/slides/slide10.xml"/><Relationship Id="rId6" Type="http://schemas.openxmlformats.org/officeDocument/2006/relationships/image" Target="../media/image4.png"/><Relationship Id="rId7" Type="http://schemas.openxmlformats.org/officeDocument/2006/relationships/slide" Target="/ppt/slides/slide9.xml"/><Relationship Id="rId8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2084" y="3156202"/>
            <a:ext cx="12224084" cy="374206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6632825" y="1607277"/>
            <a:ext cx="36868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O" sz="1600" u="none" cap="none" strike="noStrike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¿Cómo actuar antes de vivenciar una situación de hurto?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88" y="4826087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9975" y="482328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71290" y="1547858"/>
            <a:ext cx="4225763" cy="277315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6632824" y="2543168"/>
            <a:ext cx="384570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¿Está percibiendo cosas extrañas a su alrededor</a:t>
            </a:r>
            <a:r>
              <a:rPr b="1" lang="es-CO" sz="120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¡Manténgase alerta siempre, cuide de sus objetos personales y no caiga en mentiras de estafadores!, esté prevenido ante situaciones como el hurto y conozca qué hacer en caso de vivenciarlo.</a:t>
            </a:r>
            <a:endParaRPr sz="120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06771" y="452035"/>
            <a:ext cx="1422400" cy="337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"/>
          <p:cNvGrpSpPr/>
          <p:nvPr/>
        </p:nvGrpSpPr>
        <p:grpSpPr>
          <a:xfrm>
            <a:off x="6632825" y="3842657"/>
            <a:ext cx="3991632" cy="1197430"/>
            <a:chOff x="6632825" y="3842657"/>
            <a:chExt cx="3991632" cy="1197430"/>
          </a:xfrm>
        </p:grpSpPr>
        <p:sp>
          <p:nvSpPr>
            <p:cNvPr id="97" name="Google Shape;97;p1">
              <a:hlinkClick action="ppaction://hlinksldjump" r:id="rId9"/>
            </p:cNvPr>
            <p:cNvSpPr/>
            <p:nvPr/>
          </p:nvSpPr>
          <p:spPr>
            <a:xfrm>
              <a:off x="6632825" y="3842657"/>
              <a:ext cx="3991632" cy="1197430"/>
            </a:xfrm>
            <a:prstGeom prst="roundRect">
              <a:avLst>
                <a:gd fmla="val 16667" name="adj"/>
              </a:avLst>
            </a:prstGeom>
            <a:solidFill>
              <a:srgbClr val="0090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>
              <a:hlinkClick action="ppaction://hlinksldjump" r:id="rId10"/>
            </p:cNvPr>
            <p:cNvSpPr txBox="1"/>
            <p:nvPr/>
          </p:nvSpPr>
          <p:spPr>
            <a:xfrm>
              <a:off x="6911407" y="3997849"/>
              <a:ext cx="290319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O" sz="1200">
                  <a:solidFill>
                    <a:srgbClr val="FFE16F"/>
                  </a:solidFill>
                  <a:latin typeface="Arial"/>
                  <a:ea typeface="Arial"/>
                  <a:cs typeface="Arial"/>
                  <a:sym typeface="Arial"/>
                </a:rPr>
                <a:t>Traemos una actividad interactiva </a:t>
              </a:r>
              <a:r>
                <a:rPr lang="es-CO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que podrá ayudarlo a conocer qué hacer antes de vivenciar un riesgo como el hurto.</a:t>
              </a:r>
              <a:endParaRPr/>
            </a:p>
          </p:txBody>
        </p:sp>
        <p:cxnSp>
          <p:nvCxnSpPr>
            <p:cNvPr id="99" name="Google Shape;99;p1">
              <a:hlinkClick action="ppaction://hlinksldjump" r:id="rId11"/>
            </p:cNvPr>
            <p:cNvCxnSpPr/>
            <p:nvPr/>
          </p:nvCxnSpPr>
          <p:spPr>
            <a:xfrm>
              <a:off x="9651845" y="4068628"/>
              <a:ext cx="0" cy="757459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0" name="Google Shape;100;p1">
              <a:hlinkClick action="ppaction://hlinksldjump"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9808871" y="4171866"/>
              <a:ext cx="510796" cy="5107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Google Shape;10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3118" y="2733467"/>
            <a:ext cx="1422400" cy="33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0"/>
          <p:cNvSpPr txBox="1"/>
          <p:nvPr/>
        </p:nvSpPr>
        <p:spPr>
          <a:xfrm>
            <a:off x="8243091" y="2689638"/>
            <a:ext cx="259043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resultados de esta opción permite aumentar las posibilidades de continuar con el recorrido advirtiendo y sorteando los peligros de ser víctima de hurto.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0"/>
          <p:cNvSpPr txBox="1"/>
          <p:nvPr/>
        </p:nvSpPr>
        <p:spPr>
          <a:xfrm>
            <a:off x="8243091" y="1755262"/>
            <a:ext cx="17068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¡Bien!</a:t>
            </a:r>
            <a:endParaRPr/>
          </a:p>
        </p:txBody>
      </p:sp>
      <p:pic>
        <p:nvPicPr>
          <p:cNvPr id="310" name="Google Shape;310;p10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76906" y="4166373"/>
            <a:ext cx="2003970" cy="58873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0">
            <a:hlinkClick action="ppaction://hlinksldjump" r:id="rId6"/>
          </p:cNvPr>
          <p:cNvSpPr txBox="1"/>
          <p:nvPr/>
        </p:nvSpPr>
        <p:spPr>
          <a:xfrm>
            <a:off x="8683804" y="4267983"/>
            <a:ext cx="13901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Continuar</a:t>
            </a:r>
            <a:endParaRPr sz="1800">
              <a:solidFill>
                <a:srgbClr val="009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088" y="5364854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24049" y="693346"/>
            <a:ext cx="5723681" cy="5723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371" y="1624420"/>
            <a:ext cx="6260516" cy="420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1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87720" y="3469685"/>
            <a:ext cx="2003970" cy="58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">
            <a:hlinkClick action="ppaction://hlinksldjump" r:id="rId7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6619" y="3469685"/>
            <a:ext cx="2003970" cy="58873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1"/>
          <p:cNvSpPr txBox="1"/>
          <p:nvPr/>
        </p:nvSpPr>
        <p:spPr>
          <a:xfrm>
            <a:off x="1085068" y="3429000"/>
            <a:ext cx="46625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María llega a su casa y comienza a descansar mientras mira</a:t>
            </a:r>
            <a:br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 redes sociales, de repente le llega la notificación de que</a:t>
            </a:r>
            <a:br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 iniciado sesión desde otro dispositivo, en otra ubicación.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1"/>
          <p:cNvSpPr txBox="1"/>
          <p:nvPr/>
        </p:nvSpPr>
        <p:spPr>
          <a:xfrm>
            <a:off x="6747612" y="1658904"/>
            <a:ext cx="35087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¿Usted qué decisión tomaría? Selecciónela </a:t>
            </a:r>
            <a:endParaRPr/>
          </a:p>
        </p:txBody>
      </p:sp>
      <p:sp>
        <p:nvSpPr>
          <p:cNvPr id="327" name="Google Shape;327;p11"/>
          <p:cNvSpPr txBox="1"/>
          <p:nvPr/>
        </p:nvSpPr>
        <p:spPr>
          <a:xfrm>
            <a:off x="9598140" y="2490540"/>
            <a:ext cx="22878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presta mucha atención a esa notificación, cree que es un error y sigue como si nada.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 txBox="1"/>
          <p:nvPr/>
        </p:nvSpPr>
        <p:spPr>
          <a:xfrm>
            <a:off x="6747612" y="2415814"/>
            <a:ext cx="25760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pone en alerta y de inmediato cambia las contraseñas de todas sus redes sociales por una mucho</a:t>
            </a:r>
            <a:br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más robusta que la que tenía.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088" y="4826087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1"/>
          <p:cNvSpPr txBox="1"/>
          <p:nvPr/>
        </p:nvSpPr>
        <p:spPr>
          <a:xfrm>
            <a:off x="2341201" y="1962700"/>
            <a:ext cx="6230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rgbClr val="FFE16F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  <p:sp>
        <p:nvSpPr>
          <p:cNvPr id="334" name="Google Shape;334;p11">
            <a:hlinkClick action="ppaction://hlinksldjump" r:id="rId12"/>
          </p:cNvPr>
          <p:cNvSpPr txBox="1"/>
          <p:nvPr/>
        </p:nvSpPr>
        <p:spPr>
          <a:xfrm>
            <a:off x="10052564" y="3610164"/>
            <a:ext cx="12197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4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Decisión #2</a:t>
            </a:r>
            <a:endParaRPr sz="1400">
              <a:solidFill>
                <a:srgbClr val="009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1">
            <a:hlinkClick action="ppaction://hlinksldjump" r:id="rId13"/>
          </p:cNvPr>
          <p:cNvSpPr txBox="1"/>
          <p:nvPr/>
        </p:nvSpPr>
        <p:spPr>
          <a:xfrm>
            <a:off x="7247322" y="3617043"/>
            <a:ext cx="13981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4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Decisión #1</a:t>
            </a:r>
            <a:endParaRPr sz="1400">
              <a:solidFill>
                <a:srgbClr val="009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3211" y="6040238"/>
            <a:ext cx="5432789" cy="39840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1"/>
          <p:cNvSpPr/>
          <p:nvPr/>
        </p:nvSpPr>
        <p:spPr>
          <a:xfrm>
            <a:off x="736395" y="6113168"/>
            <a:ext cx="265610" cy="265610"/>
          </a:xfrm>
          <a:prstGeom prst="ellipse">
            <a:avLst/>
          </a:prstGeom>
          <a:solidFill>
            <a:srgbClr val="FFE16F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3155100" y="6113168"/>
            <a:ext cx="265610" cy="26561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1343434" y="6216993"/>
            <a:ext cx="69299" cy="69299"/>
          </a:xfrm>
          <a:prstGeom prst="ellipse">
            <a:avLst/>
          </a:prstGeom>
          <a:solidFill>
            <a:srgbClr val="FFE16F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1647350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197666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2286481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2662544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 txBox="1"/>
          <p:nvPr/>
        </p:nvSpPr>
        <p:spPr>
          <a:xfrm>
            <a:off x="594756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  <p:sp>
        <p:nvSpPr>
          <p:cNvPr id="345" name="Google Shape;345;p11"/>
          <p:cNvSpPr txBox="1"/>
          <p:nvPr/>
        </p:nvSpPr>
        <p:spPr>
          <a:xfrm>
            <a:off x="2998433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Durante</a:t>
            </a:r>
            <a:endParaRPr/>
          </a:p>
        </p:txBody>
      </p:sp>
      <p:sp>
        <p:nvSpPr>
          <p:cNvPr id="346" name="Google Shape;346;p11"/>
          <p:cNvSpPr/>
          <p:nvPr/>
        </p:nvSpPr>
        <p:spPr>
          <a:xfrm>
            <a:off x="3670208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00882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440333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4762392" y="6113168"/>
            <a:ext cx="265610" cy="26561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5313520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67537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1"/>
          <p:cNvSpPr txBox="1"/>
          <p:nvPr/>
        </p:nvSpPr>
        <p:spPr>
          <a:xfrm>
            <a:off x="4593565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Después</a:t>
            </a:r>
            <a:endParaRPr/>
          </a:p>
        </p:txBody>
      </p:sp>
      <p:sp>
        <p:nvSpPr>
          <p:cNvPr id="353" name="Google Shape;353;p11"/>
          <p:cNvSpPr/>
          <p:nvPr/>
        </p:nvSpPr>
        <p:spPr>
          <a:xfrm>
            <a:off x="5827595" y="6113425"/>
            <a:ext cx="265609" cy="265609"/>
          </a:xfrm>
          <a:prstGeom prst="chevron">
            <a:avLst>
              <a:gd fmla="val 50000" name="adj"/>
            </a:avLst>
          </a:prstGeom>
          <a:solidFill>
            <a:srgbClr val="FFE16F"/>
          </a:solidFill>
          <a:ln cap="flat" cmpd="sng" w="38100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1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399586" y="5981083"/>
            <a:ext cx="608132" cy="530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996" y="1239861"/>
            <a:ext cx="5999356" cy="460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2">
            <a:hlinkClick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1182" y="4142593"/>
            <a:ext cx="2003974" cy="5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2"/>
          <p:cNvSpPr txBox="1"/>
          <p:nvPr/>
        </p:nvSpPr>
        <p:spPr>
          <a:xfrm>
            <a:off x="8158655" y="2639751"/>
            <a:ext cx="273571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redes sociales se prestan para sustraer información personal de las personas, con el fin de acceder a cuentas bancarias o suplantar su identidad.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2"/>
          <p:cNvSpPr txBox="1"/>
          <p:nvPr/>
        </p:nvSpPr>
        <p:spPr>
          <a:xfrm>
            <a:off x="8158655" y="1578594"/>
            <a:ext cx="259945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¡Cuidado!</a:t>
            </a:r>
            <a:endParaRPr/>
          </a:p>
        </p:txBody>
      </p:sp>
      <p:sp>
        <p:nvSpPr>
          <p:cNvPr id="364" name="Google Shape;364;p12">
            <a:hlinkClick action="ppaction://hlinkshowjump?jump=previousslide"/>
          </p:cNvPr>
          <p:cNvSpPr txBox="1"/>
          <p:nvPr/>
        </p:nvSpPr>
        <p:spPr>
          <a:xfrm>
            <a:off x="8674841" y="4252296"/>
            <a:ext cx="14714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Regresar</a:t>
            </a:r>
            <a:endParaRPr sz="180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2"/>
          <p:cNvSpPr/>
          <p:nvPr/>
        </p:nvSpPr>
        <p:spPr>
          <a:xfrm>
            <a:off x="-32085" y="5842336"/>
            <a:ext cx="12224085" cy="1080308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088" y="5684731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46200" y="1676671"/>
            <a:ext cx="4855210" cy="4705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3"/>
          <p:cNvSpPr txBox="1"/>
          <p:nvPr/>
        </p:nvSpPr>
        <p:spPr>
          <a:xfrm>
            <a:off x="8243091" y="2689638"/>
            <a:ext cx="259043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resultados de esta opción permite aumentar las posibilidades de continuar con el recorrido advirtiendo y sorteando los peligros de ser víctima de hurto.</a:t>
            </a:r>
            <a:endParaRPr sz="120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3"/>
          <p:cNvSpPr txBox="1"/>
          <p:nvPr/>
        </p:nvSpPr>
        <p:spPr>
          <a:xfrm>
            <a:off x="8243091" y="1755262"/>
            <a:ext cx="17068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¡Bien!</a:t>
            </a:r>
            <a:endParaRPr/>
          </a:p>
        </p:txBody>
      </p:sp>
      <p:pic>
        <p:nvPicPr>
          <p:cNvPr id="378" name="Google Shape;378;p13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6906" y="4166373"/>
            <a:ext cx="2003970" cy="58873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3">
            <a:hlinkClick action="ppaction://hlinkshowjump?jump=nextslide"/>
          </p:cNvPr>
          <p:cNvSpPr txBox="1"/>
          <p:nvPr/>
        </p:nvSpPr>
        <p:spPr>
          <a:xfrm>
            <a:off x="8683804" y="4267983"/>
            <a:ext cx="13901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Continuar</a:t>
            </a:r>
            <a:endParaRPr sz="1800">
              <a:solidFill>
                <a:srgbClr val="009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88" y="5364854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24049" y="693346"/>
            <a:ext cx="5723681" cy="5723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371" y="1624420"/>
            <a:ext cx="6260516" cy="420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87720" y="3469685"/>
            <a:ext cx="2003970" cy="58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4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6619" y="3469685"/>
            <a:ext cx="2003970" cy="588737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4"/>
          <p:cNvSpPr txBox="1"/>
          <p:nvPr/>
        </p:nvSpPr>
        <p:spPr>
          <a:xfrm>
            <a:off x="1089416" y="3293877"/>
            <a:ext cx="46625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María sale de casa en la noche con su bicicleta, entra por un</a:t>
            </a:r>
            <a:br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callejón oscuro y a lo lejos ve que vienen dos personas extrañas que no muestran bien su cara.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4"/>
          <p:cNvSpPr txBox="1"/>
          <p:nvPr/>
        </p:nvSpPr>
        <p:spPr>
          <a:xfrm>
            <a:off x="6747612" y="1658904"/>
            <a:ext cx="35087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¿Usted qué decisión tomaría? Selecciónela </a:t>
            </a:r>
            <a:endParaRPr/>
          </a:p>
        </p:txBody>
      </p:sp>
      <p:sp>
        <p:nvSpPr>
          <p:cNvPr id="395" name="Google Shape;395;p14"/>
          <p:cNvSpPr txBox="1"/>
          <p:nvPr/>
        </p:nvSpPr>
        <p:spPr>
          <a:xfrm>
            <a:off x="9598140" y="2490540"/>
            <a:ext cx="228784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devuelve una cuadra y decide ir por el camino más iluminado, en el que hay más gente transitando.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4"/>
          <p:cNvSpPr txBox="1"/>
          <p:nvPr/>
        </p:nvSpPr>
        <p:spPr>
          <a:xfrm>
            <a:off x="6747612" y="2381524"/>
            <a:ext cx="257604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Decide seguir su camino con tranquilidad, los extraños se van acercando cada vez más y comienzan a hablar entre ellos mientras la miran.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088" y="4826087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4"/>
          <p:cNvSpPr txBox="1"/>
          <p:nvPr/>
        </p:nvSpPr>
        <p:spPr>
          <a:xfrm>
            <a:off x="2341201" y="1962700"/>
            <a:ext cx="6230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rgbClr val="FFE16F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  <p:sp>
        <p:nvSpPr>
          <p:cNvPr id="402" name="Google Shape;402;p14">
            <a:hlinkClick action="ppaction://hlinksldjump" r:id="rId11"/>
          </p:cNvPr>
          <p:cNvSpPr txBox="1"/>
          <p:nvPr/>
        </p:nvSpPr>
        <p:spPr>
          <a:xfrm>
            <a:off x="10052564" y="3610164"/>
            <a:ext cx="12197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4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Decisión #2</a:t>
            </a:r>
            <a:endParaRPr sz="1400">
              <a:solidFill>
                <a:srgbClr val="009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4">
            <a:hlinkClick action="ppaction://hlinkshowjump?jump=nextslide"/>
          </p:cNvPr>
          <p:cNvSpPr txBox="1"/>
          <p:nvPr/>
        </p:nvSpPr>
        <p:spPr>
          <a:xfrm>
            <a:off x="7247322" y="3617043"/>
            <a:ext cx="13981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4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Decisión #1</a:t>
            </a:r>
            <a:endParaRPr sz="1400">
              <a:solidFill>
                <a:srgbClr val="009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3211" y="6040238"/>
            <a:ext cx="5432789" cy="39840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4"/>
          <p:cNvSpPr/>
          <p:nvPr/>
        </p:nvSpPr>
        <p:spPr>
          <a:xfrm>
            <a:off x="736395" y="6113168"/>
            <a:ext cx="265610" cy="265610"/>
          </a:xfrm>
          <a:prstGeom prst="ellipse">
            <a:avLst/>
          </a:prstGeom>
          <a:solidFill>
            <a:srgbClr val="FFE16F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4"/>
          <p:cNvSpPr/>
          <p:nvPr/>
        </p:nvSpPr>
        <p:spPr>
          <a:xfrm>
            <a:off x="3155100" y="6113168"/>
            <a:ext cx="265610" cy="26561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4"/>
          <p:cNvSpPr/>
          <p:nvPr/>
        </p:nvSpPr>
        <p:spPr>
          <a:xfrm>
            <a:off x="1343434" y="6216993"/>
            <a:ext cx="69299" cy="69299"/>
          </a:xfrm>
          <a:prstGeom prst="ellipse">
            <a:avLst/>
          </a:prstGeom>
          <a:solidFill>
            <a:srgbClr val="FFE16F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4"/>
          <p:cNvSpPr/>
          <p:nvPr/>
        </p:nvSpPr>
        <p:spPr>
          <a:xfrm>
            <a:off x="1647350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4"/>
          <p:cNvSpPr/>
          <p:nvPr/>
        </p:nvSpPr>
        <p:spPr>
          <a:xfrm>
            <a:off x="197666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4"/>
          <p:cNvSpPr/>
          <p:nvPr/>
        </p:nvSpPr>
        <p:spPr>
          <a:xfrm>
            <a:off x="2286481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4"/>
          <p:cNvSpPr/>
          <p:nvPr/>
        </p:nvSpPr>
        <p:spPr>
          <a:xfrm>
            <a:off x="2662544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4"/>
          <p:cNvSpPr txBox="1"/>
          <p:nvPr/>
        </p:nvSpPr>
        <p:spPr>
          <a:xfrm>
            <a:off x="594756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  <p:sp>
        <p:nvSpPr>
          <p:cNvPr id="413" name="Google Shape;413;p14"/>
          <p:cNvSpPr txBox="1"/>
          <p:nvPr/>
        </p:nvSpPr>
        <p:spPr>
          <a:xfrm>
            <a:off x="2998433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Durante</a:t>
            </a:r>
            <a:endParaRPr/>
          </a:p>
        </p:txBody>
      </p:sp>
      <p:sp>
        <p:nvSpPr>
          <p:cNvPr id="414" name="Google Shape;414;p14"/>
          <p:cNvSpPr/>
          <p:nvPr/>
        </p:nvSpPr>
        <p:spPr>
          <a:xfrm>
            <a:off x="3670208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400882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4"/>
          <p:cNvSpPr/>
          <p:nvPr/>
        </p:nvSpPr>
        <p:spPr>
          <a:xfrm>
            <a:off x="440333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4"/>
          <p:cNvSpPr/>
          <p:nvPr/>
        </p:nvSpPr>
        <p:spPr>
          <a:xfrm>
            <a:off x="4762392" y="6113168"/>
            <a:ext cx="265610" cy="26561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4"/>
          <p:cNvSpPr/>
          <p:nvPr/>
        </p:nvSpPr>
        <p:spPr>
          <a:xfrm>
            <a:off x="5313520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4"/>
          <p:cNvSpPr/>
          <p:nvPr/>
        </p:nvSpPr>
        <p:spPr>
          <a:xfrm>
            <a:off x="567537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4"/>
          <p:cNvSpPr txBox="1"/>
          <p:nvPr/>
        </p:nvSpPr>
        <p:spPr>
          <a:xfrm>
            <a:off x="4593565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Después</a:t>
            </a:r>
            <a:endParaRPr/>
          </a:p>
        </p:txBody>
      </p:sp>
      <p:sp>
        <p:nvSpPr>
          <p:cNvPr id="421" name="Google Shape;421;p14"/>
          <p:cNvSpPr/>
          <p:nvPr/>
        </p:nvSpPr>
        <p:spPr>
          <a:xfrm>
            <a:off x="5827595" y="6113425"/>
            <a:ext cx="265609" cy="265609"/>
          </a:xfrm>
          <a:prstGeom prst="chevron">
            <a:avLst>
              <a:gd fmla="val 50000" name="adj"/>
            </a:avLst>
          </a:prstGeom>
          <a:solidFill>
            <a:srgbClr val="FFE16F"/>
          </a:solidFill>
          <a:ln cap="flat" cmpd="sng" w="38100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99586" y="5981083"/>
            <a:ext cx="608132" cy="530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996" y="1239861"/>
            <a:ext cx="5999356" cy="460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5">
            <a:hlinkClick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1182" y="4142593"/>
            <a:ext cx="2003974" cy="5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5"/>
          <p:cNvSpPr txBox="1"/>
          <p:nvPr/>
        </p:nvSpPr>
        <p:spPr>
          <a:xfrm>
            <a:off x="8158655" y="2639751"/>
            <a:ext cx="273571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ladrones estarán esperando a que usted se acerque cada vez más para quitarle sus pertenencias sin pensarlo dos veces.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5"/>
          <p:cNvSpPr txBox="1"/>
          <p:nvPr/>
        </p:nvSpPr>
        <p:spPr>
          <a:xfrm>
            <a:off x="8158655" y="1578594"/>
            <a:ext cx="259945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¡Cuidado!</a:t>
            </a:r>
            <a:endParaRPr/>
          </a:p>
        </p:txBody>
      </p:sp>
      <p:sp>
        <p:nvSpPr>
          <p:cNvPr id="432" name="Google Shape;432;p15">
            <a:hlinkClick action="ppaction://hlinkshowjump?jump=previousslide"/>
          </p:cNvPr>
          <p:cNvSpPr txBox="1"/>
          <p:nvPr/>
        </p:nvSpPr>
        <p:spPr>
          <a:xfrm>
            <a:off x="8674841" y="4252296"/>
            <a:ext cx="14714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Regresar</a:t>
            </a:r>
            <a:endParaRPr sz="180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5"/>
          <p:cNvSpPr/>
          <p:nvPr/>
        </p:nvSpPr>
        <p:spPr>
          <a:xfrm>
            <a:off x="-32085" y="5842336"/>
            <a:ext cx="12224085" cy="1080308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088" y="5684731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46200" y="1676671"/>
            <a:ext cx="4855210" cy="4705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6"/>
          <p:cNvSpPr txBox="1"/>
          <p:nvPr/>
        </p:nvSpPr>
        <p:spPr>
          <a:xfrm>
            <a:off x="8243091" y="2689638"/>
            <a:ext cx="259043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resultados de esta opción permite aumentar las posibilidades de continuar con el recorrido advirtiendo y sorteando los peligros de ser víctima de hurto.</a:t>
            </a:r>
            <a:endParaRPr sz="120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 txBox="1"/>
          <p:nvPr/>
        </p:nvSpPr>
        <p:spPr>
          <a:xfrm>
            <a:off x="8243091" y="1755262"/>
            <a:ext cx="17068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¡Bien!</a:t>
            </a:r>
            <a:endParaRPr/>
          </a:p>
        </p:txBody>
      </p:sp>
      <p:pic>
        <p:nvPicPr>
          <p:cNvPr id="446" name="Google Shape;446;p1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76906" y="4166373"/>
            <a:ext cx="2003970" cy="588737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6">
            <a:hlinkClick action="ppaction://hlinkshowjump?jump=nextslide"/>
          </p:cNvPr>
          <p:cNvSpPr txBox="1"/>
          <p:nvPr/>
        </p:nvSpPr>
        <p:spPr>
          <a:xfrm>
            <a:off x="8683804" y="4267983"/>
            <a:ext cx="13901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Continuar</a:t>
            </a:r>
            <a:endParaRPr sz="1800">
              <a:solidFill>
                <a:srgbClr val="009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088" y="5364854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24049" y="693346"/>
            <a:ext cx="5723681" cy="5723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371" y="1624420"/>
            <a:ext cx="6260516" cy="420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87720" y="3469685"/>
            <a:ext cx="2003970" cy="58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7">
            <a:hlinkClick action="ppaction://hlinksldjump" r:id="rId7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6619" y="3469685"/>
            <a:ext cx="2003970" cy="588737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17"/>
          <p:cNvSpPr txBox="1"/>
          <p:nvPr/>
        </p:nvSpPr>
        <p:spPr>
          <a:xfrm>
            <a:off x="1089416" y="3293877"/>
            <a:ext cx="46625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día siguiente María sale de su casa para dirigirse al trabajo, toma el transporte público y luego se pone a revisar su celular.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7"/>
          <p:cNvSpPr txBox="1"/>
          <p:nvPr/>
        </p:nvSpPr>
        <p:spPr>
          <a:xfrm>
            <a:off x="6747612" y="1658904"/>
            <a:ext cx="35087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¿Usted qué decisión tomaría? Selecciónela </a:t>
            </a:r>
            <a:endParaRPr/>
          </a:p>
        </p:txBody>
      </p:sp>
      <p:sp>
        <p:nvSpPr>
          <p:cNvPr id="463" name="Google Shape;463;p17"/>
          <p:cNvSpPr txBox="1"/>
          <p:nvPr/>
        </p:nvSpPr>
        <p:spPr>
          <a:xfrm>
            <a:off x="9371931" y="2504097"/>
            <a:ext cx="26355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Guarda el celular en el bolsillo trasero de su pantalón mientras que un hombre aprovecha que el bus va lleno y se va acercando a ella.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7"/>
          <p:cNvSpPr txBox="1"/>
          <p:nvPr/>
        </p:nvSpPr>
        <p:spPr>
          <a:xfrm>
            <a:off x="6747612" y="2564294"/>
            <a:ext cx="25760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Decide guardar el celular en su maleta y se mantiene alerta ante cualquier persona extraña.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088" y="4826087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17"/>
          <p:cNvSpPr txBox="1"/>
          <p:nvPr/>
        </p:nvSpPr>
        <p:spPr>
          <a:xfrm>
            <a:off x="2341201" y="1962700"/>
            <a:ext cx="6230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rgbClr val="FFE16F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  <p:sp>
        <p:nvSpPr>
          <p:cNvPr id="470" name="Google Shape;470;p17">
            <a:hlinkClick action="ppaction://hlinksldjump" r:id="rId12"/>
          </p:cNvPr>
          <p:cNvSpPr txBox="1"/>
          <p:nvPr/>
        </p:nvSpPr>
        <p:spPr>
          <a:xfrm>
            <a:off x="10052564" y="3610164"/>
            <a:ext cx="12197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4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Decisión #2</a:t>
            </a:r>
            <a:endParaRPr sz="1400">
              <a:solidFill>
                <a:srgbClr val="009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7">
            <a:hlinkClick action="ppaction://hlinksldjump" r:id="rId13"/>
          </p:cNvPr>
          <p:cNvSpPr txBox="1"/>
          <p:nvPr/>
        </p:nvSpPr>
        <p:spPr>
          <a:xfrm>
            <a:off x="7247322" y="3617043"/>
            <a:ext cx="13981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4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Decisión #1</a:t>
            </a:r>
            <a:endParaRPr sz="1400">
              <a:solidFill>
                <a:srgbClr val="009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3211" y="6040238"/>
            <a:ext cx="5432789" cy="39840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7"/>
          <p:cNvSpPr/>
          <p:nvPr/>
        </p:nvSpPr>
        <p:spPr>
          <a:xfrm>
            <a:off x="736395" y="6113168"/>
            <a:ext cx="265610" cy="265610"/>
          </a:xfrm>
          <a:prstGeom prst="ellipse">
            <a:avLst/>
          </a:prstGeom>
          <a:solidFill>
            <a:srgbClr val="FFE16F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7"/>
          <p:cNvSpPr/>
          <p:nvPr/>
        </p:nvSpPr>
        <p:spPr>
          <a:xfrm>
            <a:off x="3155100" y="6113168"/>
            <a:ext cx="265610" cy="26561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7"/>
          <p:cNvSpPr/>
          <p:nvPr/>
        </p:nvSpPr>
        <p:spPr>
          <a:xfrm>
            <a:off x="1343434" y="6216993"/>
            <a:ext cx="69299" cy="69299"/>
          </a:xfrm>
          <a:prstGeom prst="ellipse">
            <a:avLst/>
          </a:prstGeom>
          <a:solidFill>
            <a:srgbClr val="FFE16F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7"/>
          <p:cNvSpPr/>
          <p:nvPr/>
        </p:nvSpPr>
        <p:spPr>
          <a:xfrm>
            <a:off x="1647350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7"/>
          <p:cNvSpPr/>
          <p:nvPr/>
        </p:nvSpPr>
        <p:spPr>
          <a:xfrm>
            <a:off x="197666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7"/>
          <p:cNvSpPr/>
          <p:nvPr/>
        </p:nvSpPr>
        <p:spPr>
          <a:xfrm>
            <a:off x="2286481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7"/>
          <p:cNvSpPr/>
          <p:nvPr/>
        </p:nvSpPr>
        <p:spPr>
          <a:xfrm>
            <a:off x="2662544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7"/>
          <p:cNvSpPr txBox="1"/>
          <p:nvPr/>
        </p:nvSpPr>
        <p:spPr>
          <a:xfrm>
            <a:off x="594756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  <p:sp>
        <p:nvSpPr>
          <p:cNvPr id="481" name="Google Shape;481;p17"/>
          <p:cNvSpPr txBox="1"/>
          <p:nvPr/>
        </p:nvSpPr>
        <p:spPr>
          <a:xfrm>
            <a:off x="2998433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Durante</a:t>
            </a:r>
            <a:endParaRPr/>
          </a:p>
        </p:txBody>
      </p:sp>
      <p:sp>
        <p:nvSpPr>
          <p:cNvPr id="482" name="Google Shape;482;p17"/>
          <p:cNvSpPr/>
          <p:nvPr/>
        </p:nvSpPr>
        <p:spPr>
          <a:xfrm>
            <a:off x="3670208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400882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7"/>
          <p:cNvSpPr/>
          <p:nvPr/>
        </p:nvSpPr>
        <p:spPr>
          <a:xfrm>
            <a:off x="440333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7"/>
          <p:cNvSpPr/>
          <p:nvPr/>
        </p:nvSpPr>
        <p:spPr>
          <a:xfrm>
            <a:off x="4762392" y="6113168"/>
            <a:ext cx="265610" cy="26561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7"/>
          <p:cNvSpPr/>
          <p:nvPr/>
        </p:nvSpPr>
        <p:spPr>
          <a:xfrm>
            <a:off x="5313520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7"/>
          <p:cNvSpPr/>
          <p:nvPr/>
        </p:nvSpPr>
        <p:spPr>
          <a:xfrm>
            <a:off x="567537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7"/>
          <p:cNvSpPr txBox="1"/>
          <p:nvPr/>
        </p:nvSpPr>
        <p:spPr>
          <a:xfrm>
            <a:off x="4593565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Después</a:t>
            </a:r>
            <a:endParaRPr/>
          </a:p>
        </p:txBody>
      </p:sp>
      <p:sp>
        <p:nvSpPr>
          <p:cNvPr id="489" name="Google Shape;489;p17"/>
          <p:cNvSpPr/>
          <p:nvPr/>
        </p:nvSpPr>
        <p:spPr>
          <a:xfrm>
            <a:off x="5827595" y="6113425"/>
            <a:ext cx="265609" cy="265609"/>
          </a:xfrm>
          <a:prstGeom prst="chevron">
            <a:avLst>
              <a:gd fmla="val 50000" name="adj"/>
            </a:avLst>
          </a:prstGeom>
          <a:solidFill>
            <a:srgbClr val="FFE16F"/>
          </a:solidFill>
          <a:ln cap="flat" cmpd="sng" w="38100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0" name="Google Shape;490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399586" y="5981083"/>
            <a:ext cx="608132" cy="530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996" y="1239861"/>
            <a:ext cx="5999356" cy="460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8">
            <a:hlinkClick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1182" y="4142593"/>
            <a:ext cx="2003974" cy="5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18"/>
          <p:cNvSpPr txBox="1"/>
          <p:nvPr/>
        </p:nvSpPr>
        <p:spPr>
          <a:xfrm>
            <a:off x="8158655" y="2639751"/>
            <a:ext cx="273571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modalidad de robo es conocida como cosquilleo, consiste en quitarle sus pertenencias rápidamente sin que se de cuenta.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 txBox="1"/>
          <p:nvPr/>
        </p:nvSpPr>
        <p:spPr>
          <a:xfrm>
            <a:off x="8158655" y="1578594"/>
            <a:ext cx="259945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¡Cuidado!</a:t>
            </a:r>
            <a:endParaRPr/>
          </a:p>
        </p:txBody>
      </p:sp>
      <p:sp>
        <p:nvSpPr>
          <p:cNvPr id="500" name="Google Shape;500;p18">
            <a:hlinkClick action="ppaction://hlinkshowjump?jump=previousslide"/>
          </p:cNvPr>
          <p:cNvSpPr txBox="1"/>
          <p:nvPr/>
        </p:nvSpPr>
        <p:spPr>
          <a:xfrm>
            <a:off x="8674841" y="4252296"/>
            <a:ext cx="14714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Regresar</a:t>
            </a:r>
            <a:endParaRPr sz="180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18"/>
          <p:cNvSpPr/>
          <p:nvPr/>
        </p:nvSpPr>
        <p:spPr>
          <a:xfrm>
            <a:off x="-32085" y="5842336"/>
            <a:ext cx="12224085" cy="1080308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088" y="5684731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46200" y="1676671"/>
            <a:ext cx="4855210" cy="4705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19"/>
          <p:cNvSpPr txBox="1"/>
          <p:nvPr/>
        </p:nvSpPr>
        <p:spPr>
          <a:xfrm>
            <a:off x="8243091" y="2689638"/>
            <a:ext cx="259043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resultados de esta opción permite aumentar las posibilidades de continuar con el recorrido advirtiendo y sorteando los peligros de ser víctima de hurto.</a:t>
            </a:r>
            <a:endParaRPr sz="120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9"/>
          <p:cNvSpPr txBox="1"/>
          <p:nvPr/>
        </p:nvSpPr>
        <p:spPr>
          <a:xfrm>
            <a:off x="8243091" y="1755262"/>
            <a:ext cx="17068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¡Bien!</a:t>
            </a:r>
            <a:endParaRPr/>
          </a:p>
        </p:txBody>
      </p:sp>
      <p:pic>
        <p:nvPicPr>
          <p:cNvPr id="514" name="Google Shape;514;p19">
            <a:hlinkClick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6906" y="4166373"/>
            <a:ext cx="2003970" cy="588737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19">
            <a:hlinkClick action="ppaction://hlinkshowjump?jump=nextslide"/>
          </p:cNvPr>
          <p:cNvSpPr txBox="1"/>
          <p:nvPr/>
        </p:nvSpPr>
        <p:spPr>
          <a:xfrm>
            <a:off x="8683804" y="4267983"/>
            <a:ext cx="13901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Continuar</a:t>
            </a:r>
            <a:endParaRPr sz="1800">
              <a:solidFill>
                <a:srgbClr val="009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88" y="5364854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24049" y="693346"/>
            <a:ext cx="5723681" cy="5723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936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371" y="1626116"/>
            <a:ext cx="6260516" cy="420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211" y="6040238"/>
            <a:ext cx="5432789" cy="39840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1085068" y="2950217"/>
            <a:ext cx="466258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María está en su casa revisando el celular y recibe un mensaje de WhatsApp de un número no identificado. Lo abre y lee: “Hola María soy yo Ana Milena tu compañera de trabajo, ¿cómo estas?, quería contarte que cambié de celular”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“Qué pena que te escriba para esto, ¿es posible que me puedas prestar $500.000?, mi mamá está enferma y debo llevarla de urgencia al médico, te lo agradezco, mi cuenta es #546258142.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2341201" y="1962700"/>
            <a:ext cx="6230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rgbClr val="FFE16F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6747612" y="1264237"/>
            <a:ext cx="41139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¿Usted qué decisión tomaría? Selecciónela 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9598140" y="1957266"/>
            <a:ext cx="228784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 comunico personalmente con Ana Milena al teléfono que tengo de ella y me aseguro que es ella quien necesita el dinero y no es una suplantación.</a:t>
            </a:r>
            <a:endParaRPr/>
          </a:p>
        </p:txBody>
      </p:sp>
      <p:grpSp>
        <p:nvGrpSpPr>
          <p:cNvPr id="114" name="Google Shape;114;p2"/>
          <p:cNvGrpSpPr/>
          <p:nvPr/>
        </p:nvGrpSpPr>
        <p:grpSpPr>
          <a:xfrm>
            <a:off x="9687720" y="3432713"/>
            <a:ext cx="2003970" cy="588737"/>
            <a:chOff x="9687720" y="3827380"/>
            <a:chExt cx="2003970" cy="588737"/>
          </a:xfrm>
        </p:grpSpPr>
        <p:pic>
          <p:nvPicPr>
            <p:cNvPr id="115" name="Google Shape;115;p2">
              <a:hlinkClick action="ppaction://hlinksldjump"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687720" y="3827380"/>
              <a:ext cx="2003970" cy="588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2">
              <a:hlinkClick action="ppaction://hlinksldjump" r:id="rId8"/>
            </p:cNvPr>
            <p:cNvSpPr txBox="1"/>
            <p:nvPr/>
          </p:nvSpPr>
          <p:spPr>
            <a:xfrm>
              <a:off x="10052564" y="3967859"/>
              <a:ext cx="121973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O" sz="1400">
                  <a:solidFill>
                    <a:srgbClr val="009056"/>
                  </a:solidFill>
                  <a:latin typeface="Arial"/>
                  <a:ea typeface="Arial"/>
                  <a:cs typeface="Arial"/>
                  <a:sym typeface="Arial"/>
                </a:rPr>
                <a:t>Decisión #2</a:t>
              </a:r>
              <a:endParaRPr sz="14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2"/>
          <p:cNvSpPr txBox="1"/>
          <p:nvPr/>
        </p:nvSpPr>
        <p:spPr>
          <a:xfrm>
            <a:off x="6747612" y="2021147"/>
            <a:ext cx="261353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¡Claro que si Ana Milena!, ya mismo te realizo la consignación, en caso de que uno pueda siempre hay que ayudar.</a:t>
            </a:r>
            <a:endParaRPr/>
          </a:p>
        </p:txBody>
      </p:sp>
      <p:grpSp>
        <p:nvGrpSpPr>
          <p:cNvPr id="118" name="Google Shape;118;p2"/>
          <p:cNvGrpSpPr/>
          <p:nvPr/>
        </p:nvGrpSpPr>
        <p:grpSpPr>
          <a:xfrm>
            <a:off x="6786619" y="3432713"/>
            <a:ext cx="2003970" cy="588737"/>
            <a:chOff x="6786619" y="3827380"/>
            <a:chExt cx="2003970" cy="588737"/>
          </a:xfrm>
        </p:grpSpPr>
        <p:pic>
          <p:nvPicPr>
            <p:cNvPr id="119" name="Google Shape;119;p2">
              <a:hlinkClick action="ppaction://hlinksldjump" r:id="rId9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786619" y="3827380"/>
              <a:ext cx="2003970" cy="588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2">
              <a:hlinkClick action="ppaction://hlinksldjump" r:id="rId10"/>
            </p:cNvPr>
            <p:cNvSpPr txBox="1"/>
            <p:nvPr/>
          </p:nvSpPr>
          <p:spPr>
            <a:xfrm>
              <a:off x="7247322" y="3974738"/>
              <a:ext cx="139819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O" sz="1400">
                  <a:solidFill>
                    <a:srgbClr val="009056"/>
                  </a:solidFill>
                  <a:latin typeface="Arial"/>
                  <a:ea typeface="Arial"/>
                  <a:cs typeface="Arial"/>
                  <a:sym typeface="Arial"/>
                </a:rPr>
                <a:t>Decisión #1</a:t>
              </a:r>
              <a:endParaRPr sz="14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1" name="Google Shape;121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088" y="4826087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/>
          <p:nvPr/>
        </p:nvSpPr>
        <p:spPr>
          <a:xfrm>
            <a:off x="736395" y="6113168"/>
            <a:ext cx="265610" cy="265610"/>
          </a:xfrm>
          <a:prstGeom prst="ellipse">
            <a:avLst/>
          </a:prstGeom>
          <a:solidFill>
            <a:srgbClr val="FFE16F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3155100" y="6113168"/>
            <a:ext cx="265610" cy="26561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1343434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1647350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197666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2286481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2662544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594756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2998433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Durante</a:t>
            </a: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3670208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400882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440333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4762392" y="6113168"/>
            <a:ext cx="265610" cy="26561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5313520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567537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4593565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Después</a:t>
            </a: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827595" y="6113425"/>
            <a:ext cx="265609" cy="265609"/>
          </a:xfrm>
          <a:prstGeom prst="chevron">
            <a:avLst>
              <a:gd fmla="val 50000" name="adj"/>
            </a:avLst>
          </a:prstGeom>
          <a:solidFill>
            <a:srgbClr val="FFE16F"/>
          </a:solidFill>
          <a:ln cap="flat" cmpd="sng" w="38100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81920" y="5981083"/>
            <a:ext cx="608132" cy="53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flipH="1">
            <a:off x="7757010" y="4079862"/>
            <a:ext cx="2352027" cy="2818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2084" y="3156202"/>
            <a:ext cx="12224084" cy="3742066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0"/>
          <p:cNvSpPr txBox="1"/>
          <p:nvPr/>
        </p:nvSpPr>
        <p:spPr>
          <a:xfrm>
            <a:off x="3056076" y="2169810"/>
            <a:ext cx="6016228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16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Tenga en cuenta: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s-C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 el comportamiento sospechoso de las personas en las diferentes instalaciones o medios de transporte e informe a la policía.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s-C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el ladrón está bajo los efectos del alcohol o de las sustancias psicoactivas, quiere decir que tiene los reflejos alterados y puede reaccionar explosivamente, actúe con mucha calma y realice movimientos suaves.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009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88" y="4826087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9975" y="482328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06771" y="452035"/>
            <a:ext cx="1422400" cy="337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1" name="Google Shape;531;p20"/>
          <p:cNvCxnSpPr/>
          <p:nvPr/>
        </p:nvCxnSpPr>
        <p:spPr>
          <a:xfrm>
            <a:off x="9651845" y="4068628"/>
            <a:ext cx="0" cy="757459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2" name="Google Shape;53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3118" y="2733467"/>
            <a:ext cx="1422400" cy="33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2084" y="3156202"/>
            <a:ext cx="12224084" cy="3742066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1"/>
          <p:cNvSpPr txBox="1"/>
          <p:nvPr/>
        </p:nvSpPr>
        <p:spPr>
          <a:xfrm>
            <a:off x="3549033" y="4105127"/>
            <a:ext cx="50618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O" sz="16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¡Recuerde!</a:t>
            </a:r>
            <a:r>
              <a:rPr i="1" lang="es-CO" sz="16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i="1" lang="es-CO" sz="16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s-CO" sz="16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la prioridad es la seguridad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CO" sz="16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e integridad física, suya y de los suyos.</a:t>
            </a:r>
            <a:endParaRPr/>
          </a:p>
        </p:txBody>
      </p:sp>
      <p:pic>
        <p:nvPicPr>
          <p:cNvPr id="541" name="Google Shape;54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88" y="4826087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9975" y="482328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67076" y="1331970"/>
            <a:ext cx="4225763" cy="277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06771" y="452035"/>
            <a:ext cx="1422400" cy="337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5" name="Google Shape;545;p21"/>
          <p:cNvCxnSpPr/>
          <p:nvPr/>
        </p:nvCxnSpPr>
        <p:spPr>
          <a:xfrm>
            <a:off x="9651845" y="4068628"/>
            <a:ext cx="0" cy="757459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6" name="Google Shape;546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3118" y="2733467"/>
            <a:ext cx="1422400" cy="33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996" y="1239861"/>
            <a:ext cx="5999356" cy="4602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"/>
          <p:cNvSpPr txBox="1"/>
          <p:nvPr/>
        </p:nvSpPr>
        <p:spPr>
          <a:xfrm>
            <a:off x="8158655" y="2639751"/>
            <a:ext cx="273571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suplantación es una modalidad de robo muy frecuente, recuerde siempre asegurarse y verificar con quién está hablando y alerte a esa persona de la suplantación.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8158655" y="1578594"/>
            <a:ext cx="259945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¡Cuidado!</a:t>
            </a:r>
            <a:endParaRPr/>
          </a:p>
        </p:txBody>
      </p:sp>
      <p:grpSp>
        <p:nvGrpSpPr>
          <p:cNvPr id="152" name="Google Shape;152;p3"/>
          <p:cNvGrpSpPr/>
          <p:nvPr/>
        </p:nvGrpSpPr>
        <p:grpSpPr>
          <a:xfrm>
            <a:off x="8281182" y="4142593"/>
            <a:ext cx="2003974" cy="588738"/>
            <a:chOff x="8281182" y="4142593"/>
            <a:chExt cx="2003974" cy="588738"/>
          </a:xfrm>
        </p:grpSpPr>
        <p:pic>
          <p:nvPicPr>
            <p:cNvPr id="153" name="Google Shape;153;p3">
              <a:hlinkClick action="ppaction://hlinksldjump"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81182" y="4142593"/>
              <a:ext cx="2003974" cy="5887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3">
              <a:hlinkClick action="ppaction://hlinksldjump" r:id="rId7"/>
            </p:cNvPr>
            <p:cNvSpPr txBox="1"/>
            <p:nvPr/>
          </p:nvSpPr>
          <p:spPr>
            <a:xfrm>
              <a:off x="8674841" y="4252296"/>
              <a:ext cx="14714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O" sz="1800">
                  <a:solidFill>
                    <a:srgbClr val="2B2B2B"/>
                  </a:solidFill>
                  <a:latin typeface="Arial"/>
                  <a:ea typeface="Arial"/>
                  <a:cs typeface="Arial"/>
                  <a:sym typeface="Arial"/>
                </a:rPr>
                <a:t>Regresar</a:t>
              </a:r>
              <a:endParaRPr sz="180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"/>
          <p:cNvSpPr/>
          <p:nvPr/>
        </p:nvSpPr>
        <p:spPr>
          <a:xfrm>
            <a:off x="-32085" y="5842336"/>
            <a:ext cx="12224085" cy="1080308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088" y="5684731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45740" y="1443062"/>
            <a:ext cx="2927782" cy="4975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4049" y="693346"/>
            <a:ext cx="5723681" cy="572368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"/>
          <p:cNvSpPr txBox="1"/>
          <p:nvPr/>
        </p:nvSpPr>
        <p:spPr>
          <a:xfrm>
            <a:off x="8243091" y="2689638"/>
            <a:ext cx="2590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resultados de esta opción </a:t>
            </a:r>
            <a:r>
              <a:rPr lang="es-CO" sz="1200">
                <a:solidFill>
                  <a:schemeClr val="dk1"/>
                </a:solidFill>
              </a:rPr>
              <a:t>permite</a:t>
            </a: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aumentar las posibilidades de continuar con el recorrido advirtiendo y sorteando los peligros de ser víctima de hurto.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8243091" y="1755262"/>
            <a:ext cx="17068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¡Bien!</a:t>
            </a:r>
            <a:endParaRPr/>
          </a:p>
        </p:txBody>
      </p:sp>
      <p:grpSp>
        <p:nvGrpSpPr>
          <p:cNvPr id="169" name="Google Shape;169;p4"/>
          <p:cNvGrpSpPr/>
          <p:nvPr/>
        </p:nvGrpSpPr>
        <p:grpSpPr>
          <a:xfrm>
            <a:off x="8376906" y="4158281"/>
            <a:ext cx="2003970" cy="588737"/>
            <a:chOff x="8376906" y="4158281"/>
            <a:chExt cx="2003970" cy="588737"/>
          </a:xfrm>
        </p:grpSpPr>
        <p:pic>
          <p:nvPicPr>
            <p:cNvPr id="170" name="Google Shape;170;p4">
              <a:hlinkClick action="ppaction://hlinksldjump"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376906" y="4158281"/>
              <a:ext cx="2003970" cy="588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4">
              <a:hlinkClick action="ppaction://hlinksldjump" r:id="rId7"/>
            </p:cNvPr>
            <p:cNvSpPr txBox="1"/>
            <p:nvPr/>
          </p:nvSpPr>
          <p:spPr>
            <a:xfrm>
              <a:off x="8683804" y="4267983"/>
              <a:ext cx="13901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O" sz="1800">
                  <a:solidFill>
                    <a:srgbClr val="009056"/>
                  </a:solidFill>
                  <a:latin typeface="Arial"/>
                  <a:ea typeface="Arial"/>
                  <a:cs typeface="Arial"/>
                  <a:sym typeface="Arial"/>
                </a:rPr>
                <a:t>Continuar</a:t>
              </a:r>
              <a:endParaRPr sz="1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2" name="Google Shape;17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088" y="5364854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72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384" y="1624420"/>
            <a:ext cx="6260516" cy="420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1085068" y="3246993"/>
            <a:ext cx="466258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día siguiente, María va de camino para su trabajo y con lo sucedido la noche anterior va hablando por la calle con su celular contando todo lo que sucedió.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 pasado una moto varias veces y se aproxima nuevamente.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6834099" y="1639590"/>
            <a:ext cx="35087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¿Usted qué decisión tomaría? Selecciónela </a:t>
            </a:r>
            <a:endParaRPr/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88" y="4826087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 txBox="1"/>
          <p:nvPr/>
        </p:nvSpPr>
        <p:spPr>
          <a:xfrm>
            <a:off x="2341201" y="1945739"/>
            <a:ext cx="6230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rgbClr val="FFE16F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  <p:sp>
        <p:nvSpPr>
          <p:cNvPr id="189" name="Google Shape;189;p5"/>
          <p:cNvSpPr txBox="1"/>
          <p:nvPr/>
        </p:nvSpPr>
        <p:spPr>
          <a:xfrm>
            <a:off x="6783526" y="2443368"/>
            <a:ext cx="20935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Guarda su celular y está atenta a su recorrido.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5"/>
          <p:cNvGrpSpPr/>
          <p:nvPr/>
        </p:nvGrpSpPr>
        <p:grpSpPr>
          <a:xfrm>
            <a:off x="6873106" y="3370032"/>
            <a:ext cx="2003970" cy="588737"/>
            <a:chOff x="9774207" y="3370032"/>
            <a:chExt cx="2003970" cy="588737"/>
          </a:xfrm>
        </p:grpSpPr>
        <p:pic>
          <p:nvPicPr>
            <p:cNvPr id="191" name="Google Shape;191;p5">
              <a:hlinkClick action="ppaction://hlinksldjump"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774207" y="3370032"/>
              <a:ext cx="2003970" cy="588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5">
              <a:hlinkClick action="ppaction://hlinksldjump" r:id="rId11"/>
            </p:cNvPr>
            <p:cNvSpPr txBox="1"/>
            <p:nvPr/>
          </p:nvSpPr>
          <p:spPr>
            <a:xfrm>
              <a:off x="10052564" y="3507798"/>
              <a:ext cx="121973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O" sz="1400">
                  <a:solidFill>
                    <a:srgbClr val="009056"/>
                  </a:solidFill>
                  <a:latin typeface="Arial"/>
                  <a:ea typeface="Arial"/>
                  <a:cs typeface="Arial"/>
                  <a:sym typeface="Arial"/>
                </a:rPr>
                <a:t>Decisión #1</a:t>
              </a:r>
              <a:endParaRPr sz="14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5"/>
          <p:cNvSpPr txBox="1"/>
          <p:nvPr/>
        </p:nvSpPr>
        <p:spPr>
          <a:xfrm>
            <a:off x="9180486" y="2443368"/>
            <a:ext cx="26135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Sigue hablando por celular sin tener en cuenta la moto.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5"/>
          <p:cNvGrpSpPr/>
          <p:nvPr/>
        </p:nvGrpSpPr>
        <p:grpSpPr>
          <a:xfrm>
            <a:off x="9219493" y="3370032"/>
            <a:ext cx="2003970" cy="588737"/>
            <a:chOff x="6873106" y="3370032"/>
            <a:chExt cx="2003970" cy="588737"/>
          </a:xfrm>
        </p:grpSpPr>
        <p:pic>
          <p:nvPicPr>
            <p:cNvPr id="195" name="Google Shape;195;p5">
              <a:hlinkClick action="ppaction://hlinksldjump" r:id="rId12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873106" y="3370032"/>
              <a:ext cx="2003970" cy="588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5">
              <a:hlinkClick action="ppaction://hlinksldjump" r:id="rId13"/>
            </p:cNvPr>
            <p:cNvSpPr txBox="1"/>
            <p:nvPr/>
          </p:nvSpPr>
          <p:spPr>
            <a:xfrm>
              <a:off x="7247322" y="3514677"/>
              <a:ext cx="139819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O" sz="1400">
                  <a:solidFill>
                    <a:srgbClr val="009056"/>
                  </a:solidFill>
                  <a:latin typeface="Arial"/>
                  <a:ea typeface="Arial"/>
                  <a:cs typeface="Arial"/>
                  <a:sym typeface="Arial"/>
                </a:rPr>
                <a:t>Decisión #2</a:t>
              </a:r>
              <a:endParaRPr sz="14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7" name="Google Shape;197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3211" y="6040238"/>
            <a:ext cx="5432789" cy="39840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"/>
          <p:cNvSpPr/>
          <p:nvPr/>
        </p:nvSpPr>
        <p:spPr>
          <a:xfrm>
            <a:off x="736395" y="6113168"/>
            <a:ext cx="265610" cy="265610"/>
          </a:xfrm>
          <a:prstGeom prst="ellipse">
            <a:avLst/>
          </a:prstGeom>
          <a:solidFill>
            <a:srgbClr val="FFE16F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3155100" y="6113168"/>
            <a:ext cx="265610" cy="26561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1343434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1647350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197666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2286481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2662544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"/>
          <p:cNvSpPr txBox="1"/>
          <p:nvPr/>
        </p:nvSpPr>
        <p:spPr>
          <a:xfrm>
            <a:off x="594756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  <p:sp>
        <p:nvSpPr>
          <p:cNvPr id="206" name="Google Shape;206;p5"/>
          <p:cNvSpPr txBox="1"/>
          <p:nvPr/>
        </p:nvSpPr>
        <p:spPr>
          <a:xfrm>
            <a:off x="2998433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Durante</a:t>
            </a:r>
            <a:endParaRPr/>
          </a:p>
        </p:txBody>
      </p:sp>
      <p:sp>
        <p:nvSpPr>
          <p:cNvPr id="207" name="Google Shape;207;p5"/>
          <p:cNvSpPr/>
          <p:nvPr/>
        </p:nvSpPr>
        <p:spPr>
          <a:xfrm>
            <a:off x="3670208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400882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"/>
          <p:cNvSpPr/>
          <p:nvPr/>
        </p:nvSpPr>
        <p:spPr>
          <a:xfrm>
            <a:off x="440333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4762392" y="6113168"/>
            <a:ext cx="265610" cy="26561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5313520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567537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4593565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Después</a:t>
            </a:r>
            <a:endParaRPr/>
          </a:p>
        </p:txBody>
      </p:sp>
      <p:sp>
        <p:nvSpPr>
          <p:cNvPr id="214" name="Google Shape;214;p5"/>
          <p:cNvSpPr/>
          <p:nvPr/>
        </p:nvSpPr>
        <p:spPr>
          <a:xfrm>
            <a:off x="5827595" y="6113425"/>
            <a:ext cx="265609" cy="265609"/>
          </a:xfrm>
          <a:prstGeom prst="chevron">
            <a:avLst>
              <a:gd fmla="val 50000" name="adj"/>
            </a:avLst>
          </a:prstGeom>
          <a:solidFill>
            <a:srgbClr val="FFE16F"/>
          </a:solidFill>
          <a:ln cap="flat" cmpd="sng" w="38100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93786" y="5981083"/>
            <a:ext cx="608132" cy="53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139936" y="3783716"/>
            <a:ext cx="3887554" cy="2870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"/>
          <p:cNvSpPr/>
          <p:nvPr/>
        </p:nvSpPr>
        <p:spPr>
          <a:xfrm>
            <a:off x="-32085" y="5842336"/>
            <a:ext cx="12224085" cy="1080308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996" y="1239861"/>
            <a:ext cx="5999356" cy="4602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"/>
          <p:cNvSpPr txBox="1"/>
          <p:nvPr/>
        </p:nvSpPr>
        <p:spPr>
          <a:xfrm>
            <a:off x="8158655" y="2639751"/>
            <a:ext cx="259945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modalidad reconocida como raponazo se puede evitar si cuida sus pertenencias y no las expone en la calle.</a:t>
            </a:r>
            <a:endParaRPr/>
          </a:p>
        </p:txBody>
      </p:sp>
      <p:sp>
        <p:nvSpPr>
          <p:cNvPr id="225" name="Google Shape;225;p6"/>
          <p:cNvSpPr txBox="1"/>
          <p:nvPr/>
        </p:nvSpPr>
        <p:spPr>
          <a:xfrm>
            <a:off x="8158655" y="1578594"/>
            <a:ext cx="259945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¡Cuidado!</a:t>
            </a:r>
            <a:endParaRPr/>
          </a:p>
        </p:txBody>
      </p:sp>
      <p:pic>
        <p:nvPicPr>
          <p:cNvPr id="226" name="Google Shape;226;p6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81182" y="4142593"/>
            <a:ext cx="2003974" cy="5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">
            <a:hlinkClick action="ppaction://hlinksldjump" r:id="rId7"/>
          </p:cNvPr>
          <p:cNvSpPr txBox="1"/>
          <p:nvPr/>
        </p:nvSpPr>
        <p:spPr>
          <a:xfrm>
            <a:off x="8674841" y="4252296"/>
            <a:ext cx="14714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Regresar</a:t>
            </a:r>
            <a:endParaRPr sz="180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088" y="5684731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572488" y="1780173"/>
            <a:ext cx="3495774" cy="46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7"/>
          <p:cNvSpPr txBox="1"/>
          <p:nvPr/>
        </p:nvSpPr>
        <p:spPr>
          <a:xfrm>
            <a:off x="8243091" y="2689638"/>
            <a:ext cx="259043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resultados de esta opción permite aumentar las posibilidades de continuar con el recorrido advirtiendo y sorteando los peligros de ser víctima de hurto.</a:t>
            </a:r>
            <a:endParaRPr/>
          </a:p>
        </p:txBody>
      </p:sp>
      <p:sp>
        <p:nvSpPr>
          <p:cNvPr id="239" name="Google Shape;239;p7"/>
          <p:cNvSpPr txBox="1"/>
          <p:nvPr/>
        </p:nvSpPr>
        <p:spPr>
          <a:xfrm>
            <a:off x="8243091" y="1755262"/>
            <a:ext cx="17068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¡Bien!</a:t>
            </a:r>
            <a:endParaRPr/>
          </a:p>
        </p:txBody>
      </p:sp>
      <p:grpSp>
        <p:nvGrpSpPr>
          <p:cNvPr id="240" name="Google Shape;240;p7"/>
          <p:cNvGrpSpPr/>
          <p:nvPr/>
        </p:nvGrpSpPr>
        <p:grpSpPr>
          <a:xfrm>
            <a:off x="8376906" y="4158281"/>
            <a:ext cx="2003970" cy="588737"/>
            <a:chOff x="8376906" y="4158281"/>
            <a:chExt cx="2003970" cy="588737"/>
          </a:xfrm>
        </p:grpSpPr>
        <p:pic>
          <p:nvPicPr>
            <p:cNvPr id="241" name="Google Shape;241;p7">
              <a:hlinkClick action="ppaction://hlinksldjump"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76906" y="4158281"/>
              <a:ext cx="2003970" cy="588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7">
              <a:hlinkClick action="ppaction://hlinksldjump" r:id="rId6"/>
            </p:cNvPr>
            <p:cNvSpPr txBox="1"/>
            <p:nvPr/>
          </p:nvSpPr>
          <p:spPr>
            <a:xfrm>
              <a:off x="8683804" y="4267983"/>
              <a:ext cx="13901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O" sz="1800">
                  <a:solidFill>
                    <a:srgbClr val="009056"/>
                  </a:solidFill>
                  <a:latin typeface="Arial"/>
                  <a:ea typeface="Arial"/>
                  <a:cs typeface="Arial"/>
                  <a:sym typeface="Arial"/>
                </a:rPr>
                <a:t>Continuar</a:t>
              </a:r>
              <a:endParaRPr sz="1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3" name="Google Shape;24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088" y="5364854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24049" y="693346"/>
            <a:ext cx="5723681" cy="5723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371" y="1624420"/>
            <a:ext cx="6260516" cy="420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87720" y="3469685"/>
            <a:ext cx="2003970" cy="58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>
            <a:hlinkClick action="ppaction://hlinksldjump" r:id="rId7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6619" y="3469685"/>
            <a:ext cx="2003970" cy="58873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8"/>
          <p:cNvSpPr txBox="1"/>
          <p:nvPr/>
        </p:nvSpPr>
        <p:spPr>
          <a:xfrm>
            <a:off x="1085068" y="3170766"/>
            <a:ext cx="466258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María se sube asustada al transporte público, pues va tarde hacia su trabajo.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bus va lleno y ella lleva su maleta con el computador de la oficina.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6747612" y="1658904"/>
            <a:ext cx="35087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¿Usted qué decisión tomaría? Selecciónela </a:t>
            </a:r>
            <a:endParaRPr/>
          </a:p>
        </p:txBody>
      </p:sp>
      <p:sp>
        <p:nvSpPr>
          <p:cNvPr id="258" name="Google Shape;258;p8"/>
          <p:cNvSpPr txBox="1"/>
          <p:nvPr/>
        </p:nvSpPr>
        <p:spPr>
          <a:xfrm>
            <a:off x="9598140" y="2351933"/>
            <a:ext cx="228784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ubica cerca del conductor y ubica su maleta en la parte delantera, no coloca ningún elemento en sus bolsillos y se mantiene alerta.</a:t>
            </a:r>
            <a:endParaRPr/>
          </a:p>
        </p:txBody>
      </p:sp>
      <p:sp>
        <p:nvSpPr>
          <p:cNvPr id="259" name="Google Shape;259;p8"/>
          <p:cNvSpPr txBox="1"/>
          <p:nvPr/>
        </p:nvSpPr>
        <p:spPr>
          <a:xfrm>
            <a:off x="6747612" y="2415814"/>
            <a:ext cx="261353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hace cerca de la puerta para salir rápido y mantiene su maleta en la parte de su espalda porque pesa mucho. 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088" y="4826087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8"/>
          <p:cNvSpPr txBox="1"/>
          <p:nvPr/>
        </p:nvSpPr>
        <p:spPr>
          <a:xfrm>
            <a:off x="2341201" y="1962700"/>
            <a:ext cx="6230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200">
                <a:solidFill>
                  <a:srgbClr val="FFE16F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  <p:sp>
        <p:nvSpPr>
          <p:cNvPr id="265" name="Google Shape;265;p8">
            <a:hlinkClick action="ppaction://hlinksldjump" r:id="rId12"/>
          </p:cNvPr>
          <p:cNvSpPr txBox="1"/>
          <p:nvPr/>
        </p:nvSpPr>
        <p:spPr>
          <a:xfrm>
            <a:off x="10052564" y="3610164"/>
            <a:ext cx="12197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4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Decisión #2</a:t>
            </a:r>
            <a:endParaRPr sz="1400">
              <a:solidFill>
                <a:srgbClr val="009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8">
            <a:hlinkClick action="ppaction://hlinksldjump" r:id="rId13"/>
          </p:cNvPr>
          <p:cNvSpPr txBox="1"/>
          <p:nvPr/>
        </p:nvSpPr>
        <p:spPr>
          <a:xfrm>
            <a:off x="7247322" y="3617043"/>
            <a:ext cx="13981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4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Decisión #1</a:t>
            </a:r>
            <a:endParaRPr sz="1400">
              <a:solidFill>
                <a:srgbClr val="0090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3211" y="6040238"/>
            <a:ext cx="5432789" cy="39840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8"/>
          <p:cNvSpPr/>
          <p:nvPr/>
        </p:nvSpPr>
        <p:spPr>
          <a:xfrm>
            <a:off x="736395" y="6113168"/>
            <a:ext cx="265610" cy="265610"/>
          </a:xfrm>
          <a:prstGeom prst="ellipse">
            <a:avLst/>
          </a:prstGeom>
          <a:solidFill>
            <a:srgbClr val="FFE16F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3155100" y="6113168"/>
            <a:ext cx="265610" cy="26561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1343434" y="6216993"/>
            <a:ext cx="69299" cy="69299"/>
          </a:xfrm>
          <a:prstGeom prst="ellipse">
            <a:avLst/>
          </a:prstGeom>
          <a:solidFill>
            <a:srgbClr val="FFE16F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/>
          <p:nvPr/>
        </p:nvSpPr>
        <p:spPr>
          <a:xfrm>
            <a:off x="1647350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197666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/>
          <p:nvPr/>
        </p:nvSpPr>
        <p:spPr>
          <a:xfrm>
            <a:off x="2286481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2662544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594756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endParaRPr/>
          </a:p>
        </p:txBody>
      </p:sp>
      <p:sp>
        <p:nvSpPr>
          <p:cNvPr id="276" name="Google Shape;276;p8"/>
          <p:cNvSpPr txBox="1"/>
          <p:nvPr/>
        </p:nvSpPr>
        <p:spPr>
          <a:xfrm>
            <a:off x="2998433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Durante</a:t>
            </a:r>
            <a:endParaRPr/>
          </a:p>
        </p:txBody>
      </p:sp>
      <p:sp>
        <p:nvSpPr>
          <p:cNvPr id="277" name="Google Shape;277;p8"/>
          <p:cNvSpPr/>
          <p:nvPr/>
        </p:nvSpPr>
        <p:spPr>
          <a:xfrm>
            <a:off x="3670208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400882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440333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4762392" y="6113168"/>
            <a:ext cx="265610" cy="26561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5313520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5675376" y="6216993"/>
            <a:ext cx="69299" cy="6929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4593565" y="6386094"/>
            <a:ext cx="6230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800">
                <a:solidFill>
                  <a:srgbClr val="009056"/>
                </a:solidFill>
                <a:latin typeface="Arial"/>
                <a:ea typeface="Arial"/>
                <a:cs typeface="Arial"/>
                <a:sym typeface="Arial"/>
              </a:rPr>
              <a:t>Después</a:t>
            </a:r>
            <a:endParaRPr/>
          </a:p>
        </p:txBody>
      </p:sp>
      <p:sp>
        <p:nvSpPr>
          <p:cNvPr id="284" name="Google Shape;284;p8"/>
          <p:cNvSpPr/>
          <p:nvPr/>
        </p:nvSpPr>
        <p:spPr>
          <a:xfrm>
            <a:off x="5827595" y="6113425"/>
            <a:ext cx="265609" cy="265609"/>
          </a:xfrm>
          <a:prstGeom prst="chevron">
            <a:avLst>
              <a:gd fmla="val 50000" name="adj"/>
            </a:avLst>
          </a:prstGeom>
          <a:solidFill>
            <a:srgbClr val="FFE16F"/>
          </a:solidFill>
          <a:ln cap="flat" cmpd="sng" w="38100">
            <a:solidFill>
              <a:srgbClr val="00905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399586" y="5981083"/>
            <a:ext cx="608132" cy="53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416206" y="5000005"/>
            <a:ext cx="4039399" cy="1439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085" y="0"/>
            <a:ext cx="12192551" cy="689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0996" y="1239861"/>
            <a:ext cx="5999356" cy="460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9">
            <a:hlinkClick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1182" y="4142593"/>
            <a:ext cx="2003974" cy="5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 txBox="1"/>
          <p:nvPr/>
        </p:nvSpPr>
        <p:spPr>
          <a:xfrm>
            <a:off x="8158655" y="2639751"/>
            <a:ext cx="273571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cosquilleo es una modalidad de robo frecuente en el transporte público, manténgase atento y cuide sus objetos personales.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 txBox="1"/>
          <p:nvPr/>
        </p:nvSpPr>
        <p:spPr>
          <a:xfrm>
            <a:off x="8158655" y="1578594"/>
            <a:ext cx="259945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¡Cuidado!</a:t>
            </a:r>
            <a:endParaRPr/>
          </a:p>
        </p:txBody>
      </p:sp>
      <p:sp>
        <p:nvSpPr>
          <p:cNvPr id="296" name="Google Shape;296;p9">
            <a:hlinkClick action="ppaction://hlinkshowjump?jump=previousslide"/>
          </p:cNvPr>
          <p:cNvSpPr txBox="1"/>
          <p:nvPr/>
        </p:nvSpPr>
        <p:spPr>
          <a:xfrm>
            <a:off x="8674841" y="4252296"/>
            <a:ext cx="14714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Regresar</a:t>
            </a:r>
            <a:endParaRPr sz="1800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1550" y="511877"/>
            <a:ext cx="2161177" cy="44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34761" y="347845"/>
            <a:ext cx="1359261" cy="89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972471" y="1264237"/>
            <a:ext cx="117460" cy="106553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9"/>
          <p:cNvSpPr/>
          <p:nvPr/>
        </p:nvSpPr>
        <p:spPr>
          <a:xfrm>
            <a:off x="-32085" y="5842336"/>
            <a:ext cx="12224085" cy="1080308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088" y="5684731"/>
            <a:ext cx="159410" cy="10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46200" y="1676671"/>
            <a:ext cx="4855210" cy="4705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2023-01-13T12:42:28Z</dcterms:created>
  <dc:creator>Esteban Venegas</dc:creator>
</cp:coreProperties>
</file>